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  <a:srgbClr val="DFDFFF"/>
    <a:srgbClr val="CCEDFF"/>
    <a:srgbClr val="FFE7E8"/>
    <a:srgbClr val="FFFFCC"/>
    <a:srgbClr val="F5DE38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48"/>
    <p:restoredTop sz="94551"/>
  </p:normalViewPr>
  <p:slideViewPr>
    <p:cSldViewPr>
      <p:cViewPr varScale="1">
        <p:scale>
          <a:sx n="152" d="100"/>
          <a:sy n="152" d="100"/>
        </p:scale>
        <p:origin x="20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 showGuides="1">
      <p:cViewPr varScale="1">
        <p:scale>
          <a:sx n="109" d="100"/>
          <a:sy n="109" d="100"/>
        </p:scale>
        <p:origin x="47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273A0F-3B13-D841-A707-03B4216EA8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0A439-2D68-154D-B9B4-0E0203E229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F29-83C6-0443-AA30-FBDFE7C021E6}" type="datetimeFigureOut">
              <a:rPr lang="cy-GB" smtClean="0"/>
              <a:t>08/12/19</a:t>
            </a:fld>
            <a:endParaRPr lang="cy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A31725-2096-6A46-9ED8-F573F702F8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BFD3B-98B1-4D4C-A1FF-670C78041F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E6625-9A6A-BA41-B539-684CA802E7C3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905028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28E9A-947C-4D8E-9B83-D6CC267356BF}" type="datetimeFigureOut">
              <a:rPr lang="cy-GB" noProof="0" smtClean="0"/>
              <a:t>08/12/19</a:t>
            </a:fld>
            <a:endParaRPr lang="cy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y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y-GB" noProof="0"/>
              <a:t>Click to edit Master text styles</a:t>
            </a:r>
          </a:p>
          <a:p>
            <a:pPr lvl="1"/>
            <a:r>
              <a:rPr lang="cy-GB" noProof="0"/>
              <a:t>Second level</a:t>
            </a:r>
          </a:p>
          <a:p>
            <a:pPr lvl="2"/>
            <a:r>
              <a:rPr lang="cy-GB" noProof="0"/>
              <a:t>Third level</a:t>
            </a:r>
          </a:p>
          <a:p>
            <a:pPr lvl="3"/>
            <a:r>
              <a:rPr lang="cy-GB" noProof="0"/>
              <a:t>Fourth level</a:t>
            </a:r>
          </a:p>
          <a:p>
            <a:pPr lvl="4"/>
            <a:r>
              <a:rPr lang="cy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F6DF4-31BE-4F35-8181-1A38D60EE214}" type="slidenum">
              <a:rPr lang="cy-GB" noProof="0" smtClean="0"/>
              <a:t>‹#›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259230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F6DF4-31BE-4F35-8181-1A38D60EE214}" type="slidenum">
              <a:rPr lang="cy-GB" noProof="0" smtClean="0"/>
              <a:t>1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1890189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229200"/>
            <a:ext cx="8640960" cy="108012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y-GB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4E98AA-961E-7B44-97C4-201C4FF0C9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223" y="223649"/>
            <a:ext cx="6797555" cy="514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0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920880" cy="424847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2400"/>
            </a:lvl1pPr>
            <a:lvl2pPr marL="361950" indent="-31750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tabLst/>
              <a:defRPr sz="2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361950" indent="-354013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4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28800"/>
            <a:ext cx="378042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361950" indent="-31750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6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314325" indent="-30480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/>
              <a:t>Click to edit Master text styles</a:t>
            </a:r>
          </a:p>
          <a:p>
            <a:pPr lvl="1"/>
            <a:r>
              <a:rPr lang="cy-GB" noProof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5"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314325" indent="-30480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2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  <a:endParaRPr lang="cy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7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5" r:id="rId5"/>
    <p:sldLayoutId id="214748366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E8580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354013" algn="l" defTabSz="914400" rtl="0" eaLnBrk="1" latinLnBrk="0" hangingPunct="1">
        <a:lnSpc>
          <a:spcPct val="95000"/>
        </a:lnSpc>
        <a:spcBef>
          <a:spcPts val="8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52E1-2C83-CE4F-8451-DFF047556C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y-GB" dirty="0"/>
              <a:t>Cam 8: Goleuo bwyty</a:t>
            </a:r>
            <a:r>
              <a:rPr lang="en-GB" dirty="0"/>
              <a:t> 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756829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9AE9A-B765-5640-AA1E-2ABFEA2CA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Cyfaint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9FAB8-65E1-0948-ADA1-5C44ECEFF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cy-GB" b="1" dirty="0"/>
              <a:t>Beth yw cyfaint? Sut ydyn ni’n ei gyfrifo?</a:t>
            </a:r>
            <a:endParaRPr lang="en-GB" b="1" dirty="0"/>
          </a:p>
          <a:p>
            <a:pPr>
              <a:spcBef>
                <a:spcPts val="1200"/>
              </a:spcBef>
            </a:pPr>
            <a:r>
              <a:rPr lang="cy-GB" dirty="0"/>
              <a:t>Cyfaint yw faint o le mae siâp 3D yn ei gymryd.</a:t>
            </a:r>
            <a:endParaRPr lang="en-GB" dirty="0"/>
          </a:p>
          <a:p>
            <a:pPr>
              <a:spcBef>
                <a:spcPts val="1200"/>
              </a:spcBef>
            </a:pPr>
            <a:r>
              <a:rPr lang="cy-GB" dirty="0"/>
              <a:t>Rydym yn mesur cyfaint mewn cm ciwbig neu cm³.</a:t>
            </a:r>
            <a:endParaRPr lang="en-GB" dirty="0"/>
          </a:p>
          <a:p>
            <a:pPr>
              <a:spcBef>
                <a:spcPts val="1200"/>
              </a:spcBef>
            </a:pPr>
            <a:r>
              <a:rPr lang="cy-GB" dirty="0">
                <a:solidFill>
                  <a:srgbClr val="E85803"/>
                </a:solidFill>
              </a:rPr>
              <a:t>Gallwch gyfrifo cyfaint siâp 3D trwy luosi</a:t>
            </a:r>
            <a:endParaRPr lang="en-GB" dirty="0">
              <a:solidFill>
                <a:srgbClr val="E85803"/>
              </a:solidFill>
            </a:endParaRPr>
          </a:p>
          <a:p>
            <a:pPr algn="ctr">
              <a:spcBef>
                <a:spcPts val="1200"/>
              </a:spcBef>
            </a:pPr>
            <a:r>
              <a:rPr lang="cy-GB" sz="3200" b="1" dirty="0">
                <a:solidFill>
                  <a:srgbClr val="E85803"/>
                </a:solidFill>
              </a:rPr>
              <a:t>uchder × lled × dyfnder</a:t>
            </a:r>
            <a:r>
              <a:rPr lang="en-GB" sz="3200" b="1" dirty="0">
                <a:solidFill>
                  <a:srgbClr val="E85803"/>
                </a:solidFill>
              </a:rPr>
              <a:t> </a:t>
            </a:r>
            <a:endParaRPr lang="cy-GB" sz="3200" b="1" dirty="0">
              <a:solidFill>
                <a:srgbClr val="E85803"/>
              </a:solidFill>
            </a:endParaRPr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6E5B27A6-37F0-B146-AE74-EDBE4BD2D087}"/>
              </a:ext>
            </a:extLst>
          </p:cNvPr>
          <p:cNvSpPr/>
          <p:nvPr/>
        </p:nvSpPr>
        <p:spPr>
          <a:xfrm>
            <a:off x="3992360" y="4581128"/>
            <a:ext cx="1159280" cy="114673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59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971E6-4954-5243-94AC-734F40FD0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Tasg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82840-67C1-9B4B-A07F-7243E4E11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2304256"/>
          </a:xfrm>
        </p:spPr>
        <p:txBody>
          <a:bodyPr/>
          <a:lstStyle/>
          <a:p>
            <a:pPr lvl="1"/>
            <a:r>
              <a:rPr lang="cy-GB" dirty="0"/>
              <a:t>Cyfrifwch gyfanswm cyfaint eich bwyty o’ch cynllun llawr. Tybiwch fod uchder yr adeilad yn 7m.</a:t>
            </a:r>
            <a:endParaRPr lang="en-GB" dirty="0"/>
          </a:p>
          <a:p>
            <a:pPr lvl="1"/>
            <a:r>
              <a:rPr lang="cy-GB" dirty="0"/>
              <a:t>Adeiladu model 3D o’ch bwyty yn seiliedig ar eich cynllun llawr.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D1ACD8A-F1BA-2D47-AFF0-6FB442A0B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3333371" cy="2222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584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F49E1-52B8-0D41-8E90-71DA8E1CA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Tasg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57CEC-E1FE-5345-B4E8-E1C6103D9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Adeiladwch gylched goleuo ar gyfer eich bwyty a’i ychwanegu at eich model.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7FBB726-3978-C244-A8F3-3AE5352F0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3333371" cy="2222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628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C3245-0805-B849-85E6-5986E85F0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Amcanion dysgu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8D1C9-A229-6D4F-B7BF-1D743EEA2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spcBef>
                <a:spcPts val="1200"/>
              </a:spcBef>
            </a:pPr>
            <a:r>
              <a:rPr lang="cy-GB" sz="2600" dirty="0"/>
              <a:t>Cysylltu disgleirdeb lamp â nifer a foltedd y celloedd a ddefnyddir yn y gylched</a:t>
            </a:r>
            <a:endParaRPr lang="en-GB" sz="2600" dirty="0"/>
          </a:p>
          <a:p>
            <a:pPr lvl="1">
              <a:spcBef>
                <a:spcPts val="1200"/>
              </a:spcBef>
            </a:pPr>
            <a:r>
              <a:rPr lang="cy-GB" sz="2600" dirty="0"/>
              <a:t>Defnyddio symbolau cydnabyddedig wrth gynrychioli cylched syml mewn diagram</a:t>
            </a:r>
            <a:endParaRPr lang="en-GB" sz="2600" dirty="0"/>
          </a:p>
          <a:p>
            <a:pPr lvl="1">
              <a:spcBef>
                <a:spcPts val="1200"/>
              </a:spcBef>
            </a:pPr>
            <a:r>
              <a:rPr lang="cy-GB" sz="2600" dirty="0"/>
              <a:t>Dylunio a gwneud cylched goleuo </a:t>
            </a:r>
            <a:br>
              <a:rPr lang="cy-GB" sz="2600" dirty="0"/>
            </a:br>
            <a:r>
              <a:rPr lang="cy-GB" sz="2600" dirty="0"/>
              <a:t>ar gyfer bwyty</a:t>
            </a:r>
            <a:endParaRPr lang="en-GB" sz="2600" dirty="0"/>
          </a:p>
          <a:p>
            <a:pPr>
              <a:spcBef>
                <a:spcPts val="1200"/>
              </a:spcBef>
            </a:pPr>
            <a:r>
              <a:rPr lang="cy-GB" sz="2600" dirty="0">
                <a:solidFill>
                  <a:srgbClr val="E85803"/>
                </a:solidFill>
              </a:rPr>
              <a:t>Yn y cam hwn, byddwch yn adeiladu </a:t>
            </a:r>
            <a:br>
              <a:rPr lang="cy-GB" sz="2600" dirty="0">
                <a:solidFill>
                  <a:srgbClr val="E85803"/>
                </a:solidFill>
              </a:rPr>
            </a:br>
            <a:r>
              <a:rPr lang="cy-GB" sz="2600" dirty="0">
                <a:solidFill>
                  <a:srgbClr val="E85803"/>
                </a:solidFill>
              </a:rPr>
              <a:t>model wrth raddfa o’ch bwyty ac yn </a:t>
            </a:r>
            <a:br>
              <a:rPr lang="cy-GB" sz="2600" dirty="0">
                <a:solidFill>
                  <a:srgbClr val="E85803"/>
                </a:solidFill>
              </a:rPr>
            </a:br>
            <a:r>
              <a:rPr lang="cy-GB" sz="2600" dirty="0">
                <a:solidFill>
                  <a:srgbClr val="E85803"/>
                </a:solidFill>
              </a:rPr>
              <a:t>defnyddio’ch dysgu trydan i ddylunio </a:t>
            </a:r>
            <a:br>
              <a:rPr lang="cy-GB" sz="2600" dirty="0">
                <a:solidFill>
                  <a:srgbClr val="E85803"/>
                </a:solidFill>
              </a:rPr>
            </a:br>
            <a:r>
              <a:rPr lang="cy-GB" sz="2600" dirty="0">
                <a:solidFill>
                  <a:srgbClr val="E85803"/>
                </a:solidFill>
              </a:rPr>
              <a:t>ac adeiladu cylched goleuadau </a:t>
            </a:r>
            <a:br>
              <a:rPr lang="cy-GB" sz="2600" dirty="0">
                <a:solidFill>
                  <a:srgbClr val="E85803"/>
                </a:solidFill>
              </a:rPr>
            </a:br>
            <a:r>
              <a:rPr lang="cy-GB" sz="2600" dirty="0">
                <a:solidFill>
                  <a:srgbClr val="E85803"/>
                </a:solidFill>
              </a:rPr>
              <a:t>ar ei gyfer.</a:t>
            </a:r>
            <a:r>
              <a:rPr lang="en-GB" sz="2600" dirty="0">
                <a:solidFill>
                  <a:srgbClr val="E85803"/>
                </a:solidFill>
              </a:rPr>
              <a:t> </a:t>
            </a:r>
            <a:endParaRPr lang="cy-GB" sz="2600" dirty="0">
              <a:solidFill>
                <a:srgbClr val="E85803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5C92980-F6E4-F149-B478-6721F96A77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" t="3776" r="29406"/>
          <a:stretch/>
        </p:blipFill>
        <p:spPr bwMode="auto">
          <a:xfrm>
            <a:off x="6300192" y="3931151"/>
            <a:ext cx="2016224" cy="194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040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AE7A8-8E53-3A44-BE66-647BC4A27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Adolygu trydan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58CDC-3988-F74A-B8DF-ECAFE18CD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1152128"/>
          </a:xfrm>
        </p:spPr>
        <p:txBody>
          <a:bodyPr/>
          <a:lstStyle/>
          <a:p>
            <a:r>
              <a:rPr lang="cy-GB" dirty="0"/>
              <a:t>Beth yw trydan?</a:t>
            </a:r>
            <a:endParaRPr lang="en-GB" dirty="0"/>
          </a:p>
          <a:p>
            <a:r>
              <a:rPr lang="cy-GB" dirty="0"/>
              <a:t>Faint o eitemau trydanol allwch chi eu henwi?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D11C71-E522-C043-87BA-326F289D6A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7" t="11457" r="15461" b="9004"/>
          <a:stretch/>
        </p:blipFill>
        <p:spPr bwMode="auto">
          <a:xfrm>
            <a:off x="3859072" y="2996952"/>
            <a:ext cx="1440160" cy="238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339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0E91A-BEEA-8545-8F18-CFA56A576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Lamp / bwlb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7AA42D-DADF-854A-900F-9821F1279C3F}"/>
              </a:ext>
            </a:extLst>
          </p:cNvPr>
          <p:cNvCxnSpPr/>
          <p:nvPr/>
        </p:nvCxnSpPr>
        <p:spPr>
          <a:xfrm>
            <a:off x="1835696" y="3607296"/>
            <a:ext cx="5400600" cy="127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B7B8A259-B217-CC42-9F9C-AD95AFE8E2F0}"/>
              </a:ext>
            </a:extLst>
          </p:cNvPr>
          <p:cNvSpPr/>
          <p:nvPr/>
        </p:nvSpPr>
        <p:spPr>
          <a:xfrm>
            <a:off x="3823068" y="2896796"/>
            <a:ext cx="1512168" cy="142100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6ED85F-1141-B947-8E89-46FC4C343825}"/>
              </a:ext>
            </a:extLst>
          </p:cNvPr>
          <p:cNvCxnSpPr>
            <a:stCxn id="5" idx="3"/>
            <a:endCxn id="5" idx="7"/>
          </p:cNvCxnSpPr>
          <p:nvPr/>
        </p:nvCxnSpPr>
        <p:spPr>
          <a:xfrm flipV="1">
            <a:off x="4044520" y="3104897"/>
            <a:ext cx="1069264" cy="10047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1CA8307-746A-1C44-9862-797D6699341D}"/>
              </a:ext>
            </a:extLst>
          </p:cNvPr>
          <p:cNvCxnSpPr>
            <a:stCxn id="5" idx="1"/>
            <a:endCxn id="5" idx="5"/>
          </p:cNvCxnSpPr>
          <p:nvPr/>
        </p:nvCxnSpPr>
        <p:spPr>
          <a:xfrm>
            <a:off x="4044520" y="3104897"/>
            <a:ext cx="1069264" cy="10047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177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C24F2-A973-3548-8651-4F93904BA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Cell / batri</a:t>
            </a:r>
            <a:r>
              <a:rPr lang="en-GB" dirty="0"/>
              <a:t> </a:t>
            </a:r>
            <a:endParaRPr lang="cy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85D9E8-FCE7-BC42-A39B-63ADA077A5AF}"/>
              </a:ext>
            </a:extLst>
          </p:cNvPr>
          <p:cNvCxnSpPr/>
          <p:nvPr/>
        </p:nvCxnSpPr>
        <p:spPr>
          <a:xfrm>
            <a:off x="1763688" y="3438618"/>
            <a:ext cx="266429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BB2580-9E24-8844-9A23-465C121416F5}"/>
              </a:ext>
            </a:extLst>
          </p:cNvPr>
          <p:cNvCxnSpPr/>
          <p:nvPr/>
        </p:nvCxnSpPr>
        <p:spPr>
          <a:xfrm>
            <a:off x="4651853" y="3433809"/>
            <a:ext cx="266429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AFB861-9739-4049-AF33-E42B505F095A}"/>
              </a:ext>
            </a:extLst>
          </p:cNvPr>
          <p:cNvCxnSpPr/>
          <p:nvPr/>
        </p:nvCxnSpPr>
        <p:spPr>
          <a:xfrm>
            <a:off x="4448982" y="3114582"/>
            <a:ext cx="1" cy="68407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E9C59C-14BF-254B-90BD-8B4400CD68C1}"/>
              </a:ext>
            </a:extLst>
          </p:cNvPr>
          <p:cNvCxnSpPr/>
          <p:nvPr/>
        </p:nvCxnSpPr>
        <p:spPr>
          <a:xfrm>
            <a:off x="4666987" y="2924944"/>
            <a:ext cx="0" cy="10177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452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16867-B720-7847-B46A-4689CA207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Gwifren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7F9DD1-6439-D74B-A9B0-C17A52B0AFF7}"/>
              </a:ext>
            </a:extLst>
          </p:cNvPr>
          <p:cNvCxnSpPr/>
          <p:nvPr/>
        </p:nvCxnSpPr>
        <p:spPr>
          <a:xfrm>
            <a:off x="1747953" y="3429000"/>
            <a:ext cx="56480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582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140B6-5133-4440-A7DE-507A59467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Swits</a:t>
            </a:r>
            <a:r>
              <a:rPr lang="en-GB" dirty="0"/>
              <a:t> </a:t>
            </a:r>
            <a:endParaRPr lang="cy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EED5A7-38F1-2247-BE0C-FEE0C4CF7523}"/>
              </a:ext>
            </a:extLst>
          </p:cNvPr>
          <p:cNvCxnSpPr/>
          <p:nvPr/>
        </p:nvCxnSpPr>
        <p:spPr>
          <a:xfrm>
            <a:off x="5548643" y="3447002"/>
            <a:ext cx="168765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8962112-F7CA-714B-BD9B-AFAFF299952F}"/>
              </a:ext>
            </a:extLst>
          </p:cNvPr>
          <p:cNvCxnSpPr/>
          <p:nvPr/>
        </p:nvCxnSpPr>
        <p:spPr>
          <a:xfrm>
            <a:off x="1804227" y="3447002"/>
            <a:ext cx="168765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2A71F00-03CB-1A47-99B9-4FDA949E2F12}"/>
              </a:ext>
            </a:extLst>
          </p:cNvPr>
          <p:cNvSpPr/>
          <p:nvPr/>
        </p:nvSpPr>
        <p:spPr>
          <a:xfrm>
            <a:off x="3491880" y="3194974"/>
            <a:ext cx="524326" cy="50405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A02428A-D4EE-8E48-B798-22847369172E}"/>
              </a:ext>
            </a:extLst>
          </p:cNvPr>
          <p:cNvSpPr/>
          <p:nvPr/>
        </p:nvSpPr>
        <p:spPr>
          <a:xfrm>
            <a:off x="5015561" y="3194974"/>
            <a:ext cx="524326" cy="50405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5FD07E-D7FF-AC48-8ADC-AFD54DA3CF3C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3939420" y="3625213"/>
            <a:ext cx="673119" cy="3798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935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30E04-17E6-CF48-A81C-C42DBD965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Tasg 1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02E91-FC2F-E54D-BCC9-B0C225872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cy-GB" dirty="0"/>
              <a:t>Rhagfynegwch beth fydd yn digwydd pan:</a:t>
            </a:r>
            <a:endParaRPr lang="en-GB" dirty="0"/>
          </a:p>
          <a:p>
            <a:pPr marL="522287" lvl="1" indent="-514350">
              <a:spcBef>
                <a:spcPts val="1200"/>
              </a:spcBef>
              <a:buFont typeface="+mj-lt"/>
              <a:buAutoNum type="alphaLcPeriod"/>
            </a:pPr>
            <a:r>
              <a:rPr lang="cy-GB" dirty="0"/>
              <a:t>Ychwanegir lamp at y gylched</a:t>
            </a:r>
            <a:endParaRPr lang="en-GB" dirty="0"/>
          </a:p>
          <a:p>
            <a:pPr marL="522287" lvl="1" indent="-514350">
              <a:spcBef>
                <a:spcPts val="1200"/>
              </a:spcBef>
              <a:buFont typeface="+mj-lt"/>
              <a:buAutoNum type="alphaLcPeriod"/>
            </a:pPr>
            <a:r>
              <a:rPr lang="cy-GB" dirty="0"/>
              <a:t>Ychwanegir cell at y gylched</a:t>
            </a:r>
            <a:endParaRPr lang="en-GB" dirty="0"/>
          </a:p>
          <a:p>
            <a:pPr>
              <a:spcBef>
                <a:spcPts val="1200"/>
              </a:spcBef>
            </a:pPr>
            <a:r>
              <a:rPr lang="cy-GB" dirty="0"/>
              <a:t>Profwch eich rhagfynegiadau </a:t>
            </a:r>
            <a:br>
              <a:rPr lang="cy-GB" dirty="0"/>
            </a:br>
            <a:r>
              <a:rPr lang="cy-GB" dirty="0"/>
              <a:t>a defnyddiwch yr hyn </a:t>
            </a:r>
            <a:br>
              <a:rPr lang="cy-GB" dirty="0"/>
            </a:br>
            <a:r>
              <a:rPr lang="cy-GB" dirty="0"/>
              <a:t>rydych chi’n ei wybod </a:t>
            </a:r>
            <a:br>
              <a:rPr lang="cy-GB" dirty="0"/>
            </a:br>
            <a:r>
              <a:rPr lang="cy-GB" dirty="0"/>
              <a:t>am drydan i egluro’r </a:t>
            </a:r>
            <a:br>
              <a:rPr lang="cy-GB" dirty="0"/>
            </a:br>
            <a:r>
              <a:rPr lang="cy-GB" dirty="0"/>
              <a:t>hyn rydych chi wedi’i </a:t>
            </a:r>
            <a:br>
              <a:rPr lang="cy-GB" dirty="0"/>
            </a:br>
            <a:r>
              <a:rPr lang="cy-GB" dirty="0"/>
              <a:t>ddarganfod.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42D3289-F38B-E24F-B7BF-B75A8CBAC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686" y="3717032"/>
            <a:ext cx="3888431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347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ED592-80EB-EE48-9798-37A8D8B68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Tasg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62D31-2F14-0144-B1F7-4C94C70B7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1296144"/>
          </a:xfrm>
        </p:spPr>
        <p:txBody>
          <a:bodyPr/>
          <a:lstStyle/>
          <a:p>
            <a:r>
              <a:rPr lang="cy-GB" dirty="0"/>
              <a:t>Defnyddiwch y symbolau rydyn ni wedi’u dysgu i dynnu diagram cylched ar gyfer y goleuadau yn eich bwyty.</a:t>
            </a:r>
            <a:endParaRPr lang="en-GB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A2AEED8-1313-7147-821F-897F1E290C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8" b="17273"/>
          <a:stretch/>
        </p:blipFill>
        <p:spPr bwMode="auto">
          <a:xfrm>
            <a:off x="4716016" y="2636912"/>
            <a:ext cx="3706341" cy="2989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39881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Bef>
            <a:spcPts val="800"/>
          </a:spcBef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Farming STEMterprise PowerPoint template.pptx" id="{B4345F3A-90BC-054B-8BE5-CDA6DAFD23AF}" vid="{8ECE7784-2AF3-5E43-87C7-518CB51671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1083</TotalTime>
  <Words>253</Words>
  <Application>Microsoft Macintosh PowerPoint</Application>
  <PresentationFormat>On-screen Show (4:3)</PresentationFormat>
  <Paragraphs>32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1_Office Theme</vt:lpstr>
      <vt:lpstr>Cam 8: Goleuo bwyty </vt:lpstr>
      <vt:lpstr>Amcanion dysgu</vt:lpstr>
      <vt:lpstr>Adolygu trydan</vt:lpstr>
      <vt:lpstr>Lamp / bwlb</vt:lpstr>
      <vt:lpstr>Cell / batri </vt:lpstr>
      <vt:lpstr>Gwifren </vt:lpstr>
      <vt:lpstr>Swits </vt:lpstr>
      <vt:lpstr>Tasg 1 </vt:lpstr>
      <vt:lpstr>Tasg 2</vt:lpstr>
      <vt:lpstr>Cyfaint</vt:lpstr>
      <vt:lpstr>Tasg 3</vt:lpstr>
      <vt:lpstr>Tasg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Smith</dc:creator>
  <cp:lastModifiedBy>Nick Smith</cp:lastModifiedBy>
  <cp:revision>164</cp:revision>
  <dcterms:created xsi:type="dcterms:W3CDTF">2019-10-23T13:59:40Z</dcterms:created>
  <dcterms:modified xsi:type="dcterms:W3CDTF">2019-12-08T14:02:51Z</dcterms:modified>
</cp:coreProperties>
</file>